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341" r:id="rId2"/>
    <p:sldId id="513" r:id="rId3"/>
    <p:sldId id="514" r:id="rId4"/>
    <p:sldId id="515" r:id="rId5"/>
    <p:sldId id="516" r:id="rId6"/>
    <p:sldId id="517" r:id="rId7"/>
    <p:sldId id="518" r:id="rId8"/>
    <p:sldId id="519" r:id="rId9"/>
    <p:sldId id="520" r:id="rId10"/>
    <p:sldId id="521" r:id="rId11"/>
    <p:sldId id="559" r:id="rId12"/>
    <p:sldId id="563" r:id="rId13"/>
    <p:sldId id="564" r:id="rId14"/>
    <p:sldId id="565" r:id="rId15"/>
    <p:sldId id="566" r:id="rId16"/>
    <p:sldId id="569" r:id="rId17"/>
    <p:sldId id="570" r:id="rId18"/>
    <p:sldId id="571" r:id="rId19"/>
    <p:sldId id="567" r:id="rId20"/>
    <p:sldId id="568" r:id="rId21"/>
    <p:sldId id="560" r:id="rId22"/>
    <p:sldId id="522" r:id="rId23"/>
    <p:sldId id="523" r:id="rId24"/>
    <p:sldId id="525" r:id="rId25"/>
    <p:sldId id="562" r:id="rId26"/>
    <p:sldId id="540" r:id="rId27"/>
    <p:sldId id="541" r:id="rId28"/>
    <p:sldId id="542" r:id="rId29"/>
    <p:sldId id="543" r:id="rId30"/>
    <p:sldId id="544" r:id="rId31"/>
    <p:sldId id="545" r:id="rId32"/>
    <p:sldId id="546" r:id="rId33"/>
    <p:sldId id="547" r:id="rId34"/>
    <p:sldId id="548" r:id="rId35"/>
    <p:sldId id="549" r:id="rId36"/>
    <p:sldId id="550" r:id="rId37"/>
    <p:sldId id="553" r:id="rId38"/>
    <p:sldId id="551" r:id="rId39"/>
    <p:sldId id="552" r:id="rId40"/>
    <p:sldId id="526" r:id="rId41"/>
    <p:sldId id="534" r:id="rId42"/>
    <p:sldId id="527" r:id="rId43"/>
    <p:sldId id="561" r:id="rId44"/>
    <p:sldId id="529" r:id="rId45"/>
    <p:sldId id="530" r:id="rId46"/>
    <p:sldId id="533" r:id="rId47"/>
    <p:sldId id="535" r:id="rId48"/>
    <p:sldId id="558" r:id="rId49"/>
    <p:sldId id="554" r:id="rId50"/>
    <p:sldId id="555" r:id="rId51"/>
    <p:sldId id="557" r:id="rId52"/>
    <p:sldId id="537" r:id="rId53"/>
    <p:sldId id="512" r:id="rId54"/>
    <p:sldId id="311" r:id="rId55"/>
    <p:sldId id="313" r:id="rId56"/>
    <p:sldId id="314" r:id="rId57"/>
    <p:sldId id="316" r:id="rId58"/>
    <p:sldId id="573" r:id="rId59"/>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13"/>
    <p:restoredTop sz="94679"/>
  </p:normalViewPr>
  <p:slideViewPr>
    <p:cSldViewPr>
      <p:cViewPr varScale="1">
        <p:scale>
          <a:sx n="81" d="100"/>
          <a:sy n="81" d="100"/>
        </p:scale>
        <p:origin x="-1056"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11/14/18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11/14/18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24</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25</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40</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42</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45</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a:cs typeface="Arial" charset="0"/>
              </a:rPr>
              <a:t>http://meetings.cshl.edu/</a:t>
            </a:r>
            <a:endParaRPr lang="en-US" sz="160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hyperlink" Target="https://cshlworkshops.signin.aws.amazon.com/consol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ws.amazon.com/premiumsupport/knowledge-center/convert-pem-file-into-ppk/"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a:ea typeface="ＭＳ Ｐゴシック" charset="0"/>
              </a:rPr>
              <a:t>We received a grant from Amazon, so supported by ‘AWS in Education grant award’.</a:t>
            </a: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An AWS service that allows you to configure and rent computers to meet your compute needs on an as needed basis.</a:t>
            </a:r>
          </a:p>
          <a:p>
            <a:r>
              <a:rPr lang="en-US" dirty="0"/>
              <a:t>EBS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498326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14 regions: (US East (</a:t>
            </a:r>
            <a:r>
              <a:rPr lang="en-US" sz="2400" dirty="0" err="1"/>
              <a:t>N.Virginia</a:t>
            </a:r>
            <a:r>
              <a:rPr lang="en-US" sz="2400" dirty="0"/>
              <a:t>), US East (Ohio), US West (Oregon), US West (N. California), Canada (Central), EU (Ireland), EU (Frankfurt), EU (London), Asia Pacific (Singapore), Asia Pacific (Sydney), Asia Pacific (Seoul), Asia Pacific (Tokyo), Asia Pacific (Mumbai)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973923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p>
        </p:txBody>
      </p:sp>
    </p:spTree>
    <p:extLst>
      <p:ext uri="{BB962C8B-B14F-4D97-AF65-F5344CB8AC3E}">
        <p14:creationId xmlns:p14="http://schemas.microsoft.com/office/powerpoint/2010/main" val="493725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a:t>What is an AMI/snapshot?</a:t>
            </a:r>
          </a:p>
        </p:txBody>
      </p:sp>
      <p:sp>
        <p:nvSpPr>
          <p:cNvPr id="3" name="Content Placeholder 2"/>
          <p:cNvSpPr>
            <a:spLocks noGrp="1"/>
          </p:cNvSpPr>
          <p:nvPr>
            <p:ph idx="1"/>
          </p:nvPr>
        </p:nvSpPr>
        <p:spPr>
          <a:xfrm>
            <a:off x="152400" y="836712"/>
            <a:ext cx="8839200"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152400" y="1268760"/>
            <a:ext cx="8839200"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a:t>Data transfer (GB): In: free or $0.01; Out: free, $0.01 or $0.02</a:t>
            </a:r>
            <a:br>
              <a:rPr lang="en-US" sz="2000" dirty="0"/>
            </a:br>
            <a:r>
              <a:rPr lang="en-US" sz="2000" dirty="0"/>
              <a:t>EBS storage (GB/Month): $0.10</a:t>
            </a:r>
            <a:br>
              <a:rPr lang="en-US" sz="2000" dirty="0"/>
            </a:br>
            <a:r>
              <a:rPr lang="en-US" sz="2000" dirty="0"/>
              <a:t>S3 storage (GB/Month):  $0.023 standard, $0.0125 infrequent access, or $0.004 glacier</a:t>
            </a:r>
          </a:p>
        </p:txBody>
      </p:sp>
    </p:spTree>
    <p:extLst>
      <p:ext uri="{BB962C8B-B14F-4D97-AF65-F5344CB8AC3E}">
        <p14:creationId xmlns:p14="http://schemas.microsoft.com/office/powerpoint/2010/main" val="245283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err="1">
                <a:latin typeface="Calibri"/>
                <a:cs typeface="Calibri"/>
              </a:rPr>
              <a:t>Kelsy</a:t>
            </a:r>
            <a:r>
              <a:rPr lang="en-US" sz="1600" dirty="0">
                <a:latin typeface="Calibri"/>
                <a:cs typeface="Calibri"/>
              </a:rPr>
              <a:t> </a:t>
            </a:r>
            <a:r>
              <a:rPr lang="en-US" sz="1600" dirty="0" err="1">
                <a:latin typeface="Calibri"/>
                <a:cs typeface="Calibri"/>
              </a:rPr>
              <a:t>Cotto</a:t>
            </a:r>
            <a:r>
              <a:rPr lang="en-US" sz="1600" dirty="0">
                <a:latin typeface="Calibri"/>
                <a:cs typeface="Calibri"/>
              </a:rPr>
              <a:t>, Obi Griffith, Malachi Griffith, </a:t>
            </a:r>
          </a:p>
          <a:p>
            <a:pPr fontAlgn="auto">
              <a:spcAft>
                <a:spcPts val="0"/>
              </a:spcAft>
              <a:defRPr/>
            </a:pPr>
            <a:r>
              <a:rPr lang="en-US" sz="1600" dirty="0">
                <a:latin typeface="Calibri"/>
                <a:cs typeface="Calibri"/>
              </a:rPr>
              <a:t>Alex Wagner, Jason Walker</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a:ln w="1270">
                  <a:solidFill>
                    <a:schemeClr val="tx1">
                      <a:alpha val="38000"/>
                    </a:schemeClr>
                  </a:solidFill>
                </a:ln>
                <a:latin typeface="Calibri"/>
                <a:cs typeface="Calibri"/>
              </a:rPr>
              <a:t>November 6- 18, 2018</a:t>
            </a:r>
            <a:endParaRPr lang="en-US" sz="1400" dirty="0">
              <a:ln w="1270">
                <a:solidFill>
                  <a:schemeClr val="tx1">
                    <a:alpha val="38000"/>
                  </a:schemeClr>
                </a:solidFill>
              </a:ln>
              <a:latin typeface="Calibri"/>
              <a:cs typeface="Calibri"/>
            </a:endParaRP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cycle</a:t>
            </a:r>
          </a:p>
          <a:p>
            <a:pPr lvl="1"/>
            <a:r>
              <a:rPr lang="en-US" dirty="0"/>
              <a:t>Pricing is per instance-hour (now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a:t>Amazon AWS documentation</a:t>
            </a:r>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https://github.com/griffithlab/rnaseq_tutorial/wiki/Intro-to-AWS-Cloud-Computing</a:t>
            </a:r>
          </a:p>
          <a:p>
            <a:pPr marL="0" indent="0" algn="ctr">
              <a:buNone/>
            </a:pPr>
            <a:endParaRPr lang="en-US" dirty="0">
              <a:hlinkClick r:id="rId2"/>
            </a:endParaRPr>
          </a:p>
          <a:p>
            <a:pPr marL="0" indent="0" algn="ctr">
              <a:buNone/>
            </a:pPr>
            <a:r>
              <a:rPr lang="en-US" dirty="0">
                <a:hlinkClick r:id="rId2"/>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 web server</a:t>
            </a:r>
          </a:p>
          <a:p>
            <a:r>
              <a:rPr lang="en-US" dirty="0">
                <a:ea typeface="ＭＳ Ｐゴシック" charset="0"/>
              </a:rPr>
              <a:t>We brought up an Ubuntu (Linux) instance, and loaded a whole bunch of software for NGS analysis.</a:t>
            </a:r>
          </a:p>
          <a:p>
            <a:r>
              <a:rPr lang="en-US" dirty="0">
                <a:ea typeface="ＭＳ Ｐゴシック" charset="0"/>
              </a:rPr>
              <a:t>We will clone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5" name="Picture 4">
            <a:extLst>
              <a:ext uri="{FF2B5EF4-FFF2-40B4-BE49-F238E27FC236}">
                <a16:creationId xmlns="" xmlns:a16="http://schemas.microsoft.com/office/drawing/2014/main" id="{97A988D2-9D51-3148-A2D2-CD90ADD3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533314"/>
            <a:ext cx="8028384" cy="3791372"/>
          </a:xfrm>
          <a:prstGeom prst="rect">
            <a:avLst/>
          </a:prstGeom>
        </p:spPr>
      </p:pic>
    </p:spTree>
    <p:extLst>
      <p:ext uri="{BB962C8B-B14F-4D97-AF65-F5344CB8AC3E}">
        <p14:creationId xmlns:p14="http://schemas.microsoft.com/office/powerpoint/2010/main" val="564387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to AWS console</a:t>
            </a:r>
            <a:br>
              <a:rPr lang="en-US" dirty="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26" y="1627286"/>
            <a:ext cx="8188548" cy="4670227"/>
          </a:xfr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2627784" y="27809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region</a:t>
            </a:r>
          </a:p>
        </p:txBody>
      </p:sp>
      <p:cxnSp>
        <p:nvCxnSpPr>
          <p:cNvPr id="7" name="Straight Arrow Connector 6"/>
          <p:cNvCxnSpPr/>
          <p:nvPr/>
        </p:nvCxnSpPr>
        <p:spPr>
          <a:xfrm flipV="1">
            <a:off x="7596336"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 new Instance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84784"/>
            <a:ext cx="8839200" cy="4189834"/>
          </a:xfrm>
        </p:spPr>
      </p:pic>
      <p:cxnSp>
        <p:nvCxnSpPr>
          <p:cNvPr id="5" name="Straight Arrow Connector 4"/>
          <p:cNvCxnSpPr/>
          <p:nvPr/>
        </p:nvCxnSpPr>
        <p:spPr>
          <a:xfrm flipH="1">
            <a:off x="2915816"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AMI – Find the CSHL SEQTEC 2018 AMI in the My AMIs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 y="1700808"/>
            <a:ext cx="8839200" cy="3467946"/>
          </a:xfrm>
        </p:spPr>
      </p:pic>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4437112"/>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714585"/>
            <a:ext cx="8839200" cy="4495629"/>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868144" y="458112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08304" y="5922182"/>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"Protect 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err="1"/>
              <a:t>xxxxxxx</a:t>
            </a:r>
            <a:r>
              <a:rPr lang="en-US" sz="2400" dirty="0"/>
              <a:t>" (32GB) and "snap-</a:t>
            </a:r>
            <a:r>
              <a:rPr lang="en-US" sz="2400" dirty="0" err="1"/>
              <a:t>xxxxxxx</a:t>
            </a:r>
            <a:r>
              <a:rPr lang="en-US" sz="2400" dirty="0"/>
              <a:t>" (250GB)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like “Name=</a:t>
            </a:r>
            <a:r>
              <a:rPr lang="en-US" sz="2800" dirty="0" err="1"/>
              <a:t>KelsyCotto</a:t>
            </a:r>
            <a:r>
              <a:rPr lang="en-US" sz="2800" dirty="0"/>
              <a:t>” [use your own name]. Then hit "Next: Configure Security Group".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218" y="1600200"/>
            <a:ext cx="8663563" cy="4724400"/>
          </a:xfrm>
        </p:spPr>
      </p:pic>
      <p:cxnSp>
        <p:nvCxnSpPr>
          <p:cNvPr id="5" name="Straight Arrow Connector 4"/>
          <p:cNvCxnSpPr/>
          <p:nvPr/>
        </p:nvCxnSpPr>
        <p:spPr>
          <a:xfrm flipV="1">
            <a:off x="3923928" y="3429000"/>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
        <p:nvSpPr>
          <p:cNvPr id="9" name="Rectangle 8"/>
          <p:cNvSpPr/>
          <p:nvPr/>
        </p:nvSpPr>
        <p:spPr>
          <a:xfrm>
            <a:off x="7236296" y="5987706"/>
            <a:ext cx="1584176" cy="32161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33398"/>
            <a:ext cx="8839200" cy="4531906"/>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3851920"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615617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12360" y="5888158"/>
            <a:ext cx="1080120" cy="27714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details of your instance, note the warnings, then hit Launch</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700808"/>
            <a:ext cx="8839200" cy="4482406"/>
          </a:xfrm>
        </p:spPr>
      </p:pic>
      <p:sp>
        <p:nvSpPr>
          <p:cNvPr id="7" name="Rectangle 6"/>
          <p:cNvSpPr/>
          <p:nvPr/>
        </p:nvSpPr>
        <p:spPr>
          <a:xfrm>
            <a:off x="8316416" y="5852614"/>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3419872" y="44371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932040" y="558924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45" y="1412776"/>
            <a:ext cx="8622710" cy="4682190"/>
          </a:xfrm>
        </p:spPr>
      </p:pic>
      <p:sp>
        <p:nvSpPr>
          <p:cNvPr id="2" name="Title 1"/>
          <p:cNvSpPr>
            <a:spLocks noGrp="1"/>
          </p:cNvSpPr>
          <p:nvPr>
            <p:ph type="title"/>
          </p:nvPr>
        </p:nvSpPr>
        <p:spPr/>
        <p:txBody>
          <a:bodyPr/>
          <a:lstStyle/>
          <a:p>
            <a:r>
              <a:rPr lang="en-US" dirty="0"/>
              <a:t>Choose an existing key pair: ”cshl_2018_student" and then Launch.</a:t>
            </a:r>
          </a:p>
        </p:txBody>
      </p:sp>
      <p:cxnSp>
        <p:nvCxnSpPr>
          <p:cNvPr id="5" name="Straight Arrow Connector 4"/>
          <p:cNvCxnSpPr/>
          <p:nvPr/>
        </p:nvCxnSpPr>
        <p:spPr>
          <a:xfrm flipH="1">
            <a:off x="4716016"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52120" y="4928025"/>
            <a:ext cx="986206" cy="301175"/>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Instances to see your new instance spinning up!</a:t>
            </a:r>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88" y="1727873"/>
            <a:ext cx="8839200" cy="3501327"/>
          </a:xfrm>
        </p:spPr>
      </p:pic>
      <p:cxnSp>
        <p:nvCxnSpPr>
          <p:cNvPr id="5" name="Straight Arrow Connector 4"/>
          <p:cNvCxnSpPr/>
          <p:nvPr/>
        </p:nvCxnSpPr>
        <p:spPr>
          <a:xfrm flipH="1">
            <a:off x="2555776" y="321297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699792" y="2125293"/>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714" y="1600200"/>
            <a:ext cx="8552572" cy="4724400"/>
          </a:xfrm>
        </p:spPr>
      </p:pic>
    </p:spTree>
    <p:extLst>
      <p:ext uri="{BB962C8B-B14F-4D97-AF65-F5344CB8AC3E}">
        <p14:creationId xmlns:p14="http://schemas.microsoft.com/office/powerpoint/2010/main" val="46326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 on a Mac</a:t>
            </a: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lstStyle/>
          <a:p>
            <a:r>
              <a:rPr lang="en-US" dirty="0"/>
              <a:t>Download .</a:t>
            </a:r>
            <a:r>
              <a:rPr lang="en-US" dirty="0" err="1"/>
              <a:t>pem</a:t>
            </a:r>
            <a:r>
              <a:rPr lang="en-US" dirty="0"/>
              <a:t> file to </a:t>
            </a:r>
            <a:r>
              <a:rPr lang="en-US" dirty="0" err="1"/>
              <a:t>cshl</a:t>
            </a:r>
            <a:r>
              <a:rPr lang="en-US" dirty="0"/>
              <a:t> directory from course wiki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72" y="1602978"/>
            <a:ext cx="9073008" cy="4395959"/>
          </a:xfrm>
          <a:prstGeom prst="rect">
            <a:avLst/>
          </a:prstGeom>
        </p:spPr>
      </p:pic>
      <p:cxnSp>
        <p:nvCxnSpPr>
          <p:cNvPr id="5" name="Straight Arrow Connector 4">
            <a:extLst>
              <a:ext uri="{FF2B5EF4-FFF2-40B4-BE49-F238E27FC236}">
                <a16:creationId xmlns="" xmlns:a16="http://schemas.microsoft.com/office/drawing/2014/main" id="{14714304-3DD9-244B-9216-04C2FC8BE7E1}"/>
              </a:ext>
            </a:extLst>
          </p:cNvPr>
          <p:cNvCxnSpPr/>
          <p:nvPr/>
        </p:nvCxnSpPr>
        <p:spPr>
          <a:xfrm flipH="1">
            <a:off x="1691680" y="47971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135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9796" y="1512912"/>
            <a:ext cx="5844408" cy="4724400"/>
          </a:xfrm>
        </p:spPr>
      </p:pic>
      <p:sp>
        <p:nvSpPr>
          <p:cNvPr id="2" name="TextBox 1"/>
          <p:cNvSpPr txBox="1"/>
          <p:nvPr/>
        </p:nvSpPr>
        <p:spPr>
          <a:xfrm>
            <a:off x="1547664" y="836712"/>
            <a:ext cx="3951723" cy="461665"/>
          </a:xfrm>
          <a:prstGeom prst="rect">
            <a:avLst/>
          </a:prstGeom>
          <a:noFill/>
        </p:spPr>
        <p:txBody>
          <a:bodyPr wrap="none" rtlCol="0">
            <a:spAutoFit/>
          </a:bodyPr>
          <a:lstStyle/>
          <a:p>
            <a:r>
              <a:rPr lang="en-US" dirty="0"/>
              <a:t>cat cshl_2018_student.pem</a:t>
            </a:r>
          </a:p>
        </p:txBody>
      </p:sp>
    </p:spTree>
    <p:extLst>
      <p:ext uri="{BB962C8B-B14F-4D97-AF65-F5344CB8AC3E}">
        <p14:creationId xmlns:p14="http://schemas.microsoft.com/office/powerpoint/2010/main" val="3759644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ls</a:t>
            </a:r>
            <a:r>
              <a:rPr lang="en-US" dirty="0"/>
              <a:t> -l (long listing)</a:t>
            </a:r>
          </a:p>
          <a:p>
            <a:pPr marL="0" indent="0">
              <a:buFont typeface="Arial" charset="0"/>
              <a:buNone/>
              <a:defRPr/>
            </a:pPr>
            <a:r>
              <a:rPr lang="en-US" sz="1800" dirty="0"/>
              <a:t>-</a:t>
            </a:r>
            <a:r>
              <a:rPr lang="en-US" sz="1800" dirty="0" err="1"/>
              <a:t>rw</a:t>
            </a:r>
            <a:r>
              <a:rPr lang="en-US" sz="1800" dirty="0"/>
              <a:t>-r--r--@  1 </a:t>
            </a:r>
            <a:r>
              <a:rPr lang="en-US" sz="1800" dirty="0" err="1"/>
              <a:t>kcotto</a:t>
            </a:r>
            <a:r>
              <a:rPr lang="en-US" sz="1800" dirty="0"/>
              <a:t>  staff  1696 Nov 9 09:19 cshl_2018_student.pem</a:t>
            </a:r>
          </a:p>
          <a:p>
            <a:pPr marL="0" indent="0">
              <a:buFont typeface="Arial" charset="0"/>
              <a:buNone/>
              <a:defRPr/>
            </a:pPr>
            <a:r>
              <a:rPr lang="en-US" sz="1800" dirty="0"/>
              <a:t> </a:t>
            </a:r>
            <a:r>
              <a:rPr lang="en-US" sz="1800" dirty="0" err="1"/>
              <a:t>rwx</a:t>
            </a:r>
            <a:r>
              <a:rPr lang="en-US" sz="1800" dirty="0"/>
              <a:t> : owner </a:t>
            </a:r>
          </a:p>
          <a:p>
            <a:pPr marL="0" indent="0">
              <a:buFont typeface="Arial" charset="0"/>
              <a:buNone/>
              <a:defRPr/>
            </a:pPr>
            <a:r>
              <a:rPr lang="en-US" sz="1800" dirty="0"/>
              <a:t>    </a:t>
            </a:r>
            <a:r>
              <a:rPr lang="en-US" sz="1800" dirty="0" err="1"/>
              <a:t>rwx</a:t>
            </a:r>
            <a:r>
              <a:rPr lang="en-US" sz="1800" dirty="0"/>
              <a:t> : group</a:t>
            </a:r>
          </a:p>
          <a:p>
            <a:pPr marL="0" indent="0">
              <a:buFont typeface="Arial" charset="0"/>
              <a:buNone/>
              <a:defRPr/>
            </a:pPr>
            <a:r>
              <a:rPr lang="en-US" sz="1800" dirty="0"/>
              <a:t>       </a:t>
            </a:r>
            <a:r>
              <a:rPr lang="en-US" sz="1800" dirty="0" err="1"/>
              <a:t>rwx</a:t>
            </a:r>
            <a:r>
              <a:rPr lang="en-US" sz="1800" dirty="0"/>
              <a:t>: world</a:t>
            </a:r>
          </a:p>
          <a:p>
            <a:pPr marL="0" indent="0">
              <a:buFont typeface="Arial" charset="0"/>
              <a:buNone/>
              <a:defRPr/>
            </a:pPr>
            <a:r>
              <a:rPr lang="en-US" sz="1800" dirty="0"/>
              <a:t> r read    (4)</a:t>
            </a:r>
          </a:p>
          <a:p>
            <a:pPr marL="0" indent="0">
              <a:buFont typeface="Arial" charset="0"/>
              <a:buNone/>
              <a:defRPr/>
            </a:pPr>
            <a:r>
              <a:rPr lang="en-US" sz="1800" dirty="0"/>
              <a:t> w write   (2)</a:t>
            </a:r>
          </a:p>
          <a:p>
            <a:pPr marL="0" indent="0">
              <a:buFont typeface="Arial" charset="0"/>
              <a:buNone/>
              <a:defRPr/>
            </a:pPr>
            <a:r>
              <a:rPr lang="en-US" sz="1800" dirty="0"/>
              <a:t> x execute (1)</a:t>
            </a:r>
          </a:p>
          <a:p>
            <a:pPr marL="0" indent="0">
              <a:buFont typeface="Arial" charset="0"/>
              <a:buNone/>
              <a:defRPr/>
            </a:pPr>
            <a:endParaRPr lang="en-US" sz="1800" dirty="0"/>
          </a:p>
          <a:p>
            <a:pPr marL="0" indent="0">
              <a:buFont typeface="Arial" charset="0"/>
              <a:buNone/>
              <a:defRPr/>
            </a:pPr>
            <a:r>
              <a:rPr lang="en-US" sz="1800" dirty="0"/>
              <a:t>Which ever way you add these 3 numbers, you know which integers </a:t>
            </a:r>
          </a:p>
          <a:p>
            <a:pPr marL="0" indent="0">
              <a:buFont typeface="Arial" charset="0"/>
              <a:buNone/>
              <a:defRPr/>
            </a:pPr>
            <a:r>
              <a:rPr lang="en-US" sz="1800" dirty="0"/>
              <a:t>were used (6 is always 4+2, 5 is 4+1, 4 is by itself, 0 is none of them </a:t>
            </a:r>
            <a:r>
              <a:rPr lang="en-US" sz="1800" dirty="0" err="1"/>
              <a:t>etc</a:t>
            </a:r>
            <a:r>
              <a:rPr lang="en-US" sz="1800" dirty="0"/>
              <a:t> …)</a:t>
            </a:r>
          </a:p>
          <a:p>
            <a:pPr marL="0" indent="0">
              <a:buFont typeface="Arial" charset="0"/>
              <a:buNone/>
              <a:defRPr/>
            </a:pPr>
            <a:r>
              <a:rPr lang="en-US" sz="1800" dirty="0"/>
              <a:t>So, when you have:</a:t>
            </a:r>
          </a:p>
          <a:p>
            <a:pPr marL="0" indent="0">
              <a:buFont typeface="Arial" charset="0"/>
              <a:buNone/>
              <a:defRPr/>
            </a:pPr>
            <a:r>
              <a:rPr lang="en-US" sz="1800" b="1" dirty="0" err="1">
                <a:solidFill>
                  <a:srgbClr val="800000"/>
                </a:solidFill>
              </a:rPr>
              <a:t>chmod</a:t>
            </a:r>
            <a:r>
              <a:rPr lang="en-US" sz="1800" b="1" dirty="0">
                <a:solidFill>
                  <a:srgbClr val="800000"/>
                </a:solidFill>
              </a:rPr>
              <a:t> 400 &lt;file name&gt;</a:t>
            </a:r>
          </a:p>
          <a:p>
            <a:pPr marL="0" indent="0">
              <a:buFont typeface="Arial" charset="0"/>
              <a:buNone/>
              <a:defRPr/>
            </a:pPr>
            <a:r>
              <a:rPr lang="en-US" sz="1800" dirty="0"/>
              <a:t>It is “r” for the the file owner </a:t>
            </a:r>
            <a:r>
              <a:rPr lang="en-US" sz="1800" b="1" dirty="0"/>
              <a:t>only</a:t>
            </a:r>
            <a:r>
              <a:rPr lang="en-US" sz="1800" dirty="0"/>
              <a:t> </a:t>
            </a:r>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8379148" cy="1296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cshl_2018_student.pem</a:t>
            </a:r>
          </a:p>
          <a:p>
            <a:pPr>
              <a:buClrTx/>
              <a:buFontTx/>
              <a:buNone/>
              <a:defRPr/>
            </a:pPr>
            <a:r>
              <a:rPr lang="en-CA" dirty="0" err="1"/>
              <a:t>ssh</a:t>
            </a:r>
            <a:r>
              <a:rPr lang="en-CA" dirty="0"/>
              <a:t> -</a:t>
            </a:r>
            <a:r>
              <a:rPr lang="en-CA" dirty="0" err="1"/>
              <a:t>i</a:t>
            </a:r>
            <a:r>
              <a:rPr lang="en-CA" dirty="0"/>
              <a:t> cshl_2018_student.pem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http://[YOUR PUBLIC DNS OR IP]/</a:t>
            </a:r>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are done for the day you can “Stop” your instance – Don’t Terminate!</a:t>
            </a:r>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‘Stop’</a:t>
            </a:r>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a:t>Next morning, you can “Start” your instance again</a:t>
            </a:r>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‘Instance State’ -&gt; ‘Start’</a:t>
            </a:r>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When you restart your instance you will need to find your new Public DNS or IP address. Select your instance and “Connect” or look in Description tab. Then go back to instructions for “Logging into your instance”</a:t>
            </a:r>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Mac desktop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endParaRPr lang="en-US" dirty="0"/>
          </a:p>
          <a:p>
            <a:pPr marL="0" indent="0">
              <a:buNone/>
            </a:pPr>
            <a:endParaRPr lang="en-US" dirty="0"/>
          </a:p>
          <a:p>
            <a:r>
              <a:rPr lang="en-US" dirty="0"/>
              <a:t>The SSH key file will be used to securely login to your student instance on the cloud</a:t>
            </a:r>
          </a:p>
        </p:txBody>
      </p:sp>
    </p:spTree>
    <p:extLst>
      <p:ext uri="{BB962C8B-B14F-4D97-AF65-F5344CB8AC3E}">
        <p14:creationId xmlns:p14="http://schemas.microsoft.com/office/powerpoint/2010/main" val="814841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35" y="1739881"/>
            <a:ext cx="3514725" cy="4060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226785" y="1627169"/>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4619507" y="940087"/>
            <a:ext cx="4315185" cy="830997"/>
          </a:xfrm>
          <a:prstGeom prst="rect">
            <a:avLst/>
          </a:prstGeom>
          <a:noFill/>
        </p:spPr>
        <p:txBody>
          <a:bodyPr wrap="square" rtlCol="0">
            <a:spAutoFit/>
          </a:bodyPr>
          <a:lstStyle/>
          <a:p>
            <a:r>
              <a:rPr lang="en-US" dirty="0"/>
              <a:t>Browse to the</a:t>
            </a:r>
          </a:p>
          <a:p>
            <a:r>
              <a:rPr lang="en-US" dirty="0"/>
              <a:t>cshl_2018_student.ppk file</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55" y="1739881"/>
            <a:ext cx="4091710" cy="43653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 name="AutoShape 6"/>
          <p:cNvSpPr>
            <a:spLocks noChangeArrowheads="1"/>
          </p:cNvSpPr>
          <p:nvPr/>
        </p:nvSpPr>
        <p:spPr bwMode="auto">
          <a:xfrm>
            <a:off x="6048375" y="4390678"/>
            <a:ext cx="2519363" cy="215900"/>
          </a:xfrm>
          <a:prstGeom prst="roundRect">
            <a:avLst>
              <a:gd name="adj" fmla="val 731"/>
            </a:avLst>
          </a:prstGeom>
          <a:noFill/>
          <a:ln w="1908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65150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5" y="1849556"/>
            <a:ext cx="4096297" cy="4026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AutoShape 6"/>
          <p:cNvSpPr>
            <a:spLocks noChangeArrowheads="1"/>
          </p:cNvSpPr>
          <p:nvPr/>
        </p:nvSpPr>
        <p:spPr bwMode="auto">
          <a:xfrm>
            <a:off x="2919960" y="2630591"/>
            <a:ext cx="1152525" cy="287338"/>
          </a:xfrm>
          <a:prstGeom prst="roundRect">
            <a:avLst>
              <a:gd name="adj" fmla="val 556"/>
            </a:avLst>
          </a:prstGeom>
          <a:noFill/>
          <a:ln w="29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9" y="1849556"/>
            <a:ext cx="4026452" cy="40264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TextBox 8"/>
          <p:cNvSpPr txBox="1"/>
          <p:nvPr/>
        </p:nvSpPr>
        <p:spPr>
          <a:xfrm>
            <a:off x="517845" y="1140560"/>
            <a:ext cx="3248944" cy="369332"/>
          </a:xfrm>
          <a:prstGeom prst="rect">
            <a:avLst/>
          </a:prstGeom>
          <a:noFill/>
        </p:spPr>
        <p:txBody>
          <a:bodyPr wrap="none" rtlCol="0">
            <a:spAutoFit/>
          </a:bodyPr>
          <a:lstStyle/>
          <a:p>
            <a:r>
              <a:rPr lang="en-US" dirty="0"/>
              <a:t>Enter the user name ‘</a:t>
            </a:r>
            <a:r>
              <a:rPr lang="en-US" dirty="0" err="1"/>
              <a:t>ubuntu</a:t>
            </a:r>
            <a:r>
              <a:rPr lang="en-US" dirty="0"/>
              <a:t>’</a:t>
            </a:r>
          </a:p>
        </p:txBody>
      </p:sp>
      <p:sp>
        <p:nvSpPr>
          <p:cNvPr id="10" name="TextBox 9"/>
          <p:cNvSpPr txBox="1"/>
          <p:nvPr/>
        </p:nvSpPr>
        <p:spPr>
          <a:xfrm>
            <a:off x="4599181" y="1094472"/>
            <a:ext cx="2956259" cy="461665"/>
          </a:xfrm>
          <a:prstGeom prst="rect">
            <a:avLst/>
          </a:prstGeom>
          <a:noFill/>
        </p:spPr>
        <p:txBody>
          <a:bodyPr wrap="none" rtlCol="0">
            <a:spAutoFit/>
          </a:bodyPr>
          <a:lstStyle/>
          <a:p>
            <a:r>
              <a:rPr lang="en-US" dirty="0"/>
              <a:t>Enter the host name</a:t>
            </a:r>
          </a:p>
        </p:txBody>
      </p:sp>
      <p:sp>
        <p:nvSpPr>
          <p:cNvPr id="8" name="AutoShape 7"/>
          <p:cNvSpPr>
            <a:spLocks noChangeArrowheads="1"/>
          </p:cNvSpPr>
          <p:nvPr/>
        </p:nvSpPr>
        <p:spPr bwMode="auto">
          <a:xfrm>
            <a:off x="6153167" y="2833865"/>
            <a:ext cx="1385321" cy="25489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Rectangle 11"/>
          <p:cNvSpPr/>
          <p:nvPr/>
        </p:nvSpPr>
        <p:spPr>
          <a:xfrm>
            <a:off x="6214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B2ECCF9E-495B-A34F-B664-6AD0B7B792C9}"/>
              </a:ext>
            </a:extLst>
          </p:cNvPr>
          <p:cNvSpPr txBox="1"/>
          <p:nvPr/>
        </p:nvSpPr>
        <p:spPr>
          <a:xfrm>
            <a:off x="6214159" y="2868723"/>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1419603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4448175" y="1128940"/>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5" y="1948199"/>
            <a:ext cx="3990411" cy="361106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TextBox 6"/>
          <p:cNvSpPr txBox="1"/>
          <p:nvPr/>
        </p:nvSpPr>
        <p:spPr>
          <a:xfrm>
            <a:off x="517845" y="1140560"/>
            <a:ext cx="1441420" cy="369332"/>
          </a:xfrm>
          <a:prstGeom prst="rect">
            <a:avLst/>
          </a:prstGeom>
          <a:noFill/>
        </p:spPr>
        <p:txBody>
          <a:bodyPr wrap="none" rtlCol="0">
            <a:spAutoFit/>
          </a:bodyPr>
          <a:lstStyle/>
          <a:p>
            <a:r>
              <a:rPr lang="en-US" dirty="0"/>
              <a:t>Open </a:t>
            </a:r>
            <a:r>
              <a:rPr lang="en-US" dirty="0" err="1"/>
              <a:t>PuTTY</a:t>
            </a:r>
            <a:endParaRPr lang="en-US" dirty="0"/>
          </a:p>
        </p:txBody>
      </p:sp>
      <p:sp>
        <p:nvSpPr>
          <p:cNvPr id="10" name="TextBox 9"/>
          <p:cNvSpPr txBox="1"/>
          <p:nvPr/>
        </p:nvSpPr>
        <p:spPr>
          <a:xfrm>
            <a:off x="1703715" y="3618694"/>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6" name="AutoShape 6"/>
          <p:cNvSpPr>
            <a:spLocks noChangeArrowheads="1"/>
          </p:cNvSpPr>
          <p:nvPr/>
        </p:nvSpPr>
        <p:spPr bwMode="auto">
          <a:xfrm>
            <a:off x="1654395" y="3631024"/>
            <a:ext cx="1181484" cy="196914"/>
          </a:xfrm>
          <a:prstGeom prst="roundRect">
            <a:avLst>
              <a:gd name="adj" fmla="val 731"/>
            </a:avLst>
          </a:prstGeom>
          <a:noFill/>
          <a:ln w="3816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TextBox 11"/>
          <p:cNvSpPr txBox="1"/>
          <p:nvPr/>
        </p:nvSpPr>
        <p:spPr>
          <a:xfrm>
            <a:off x="1714320" y="3962209"/>
            <a:ext cx="272510" cy="184666"/>
          </a:xfrm>
          <a:prstGeom prst="rect">
            <a:avLst/>
          </a:prstGeom>
          <a:solidFill>
            <a:srgbClr val="FFFFFF"/>
          </a:solidFill>
        </p:spPr>
        <p:txBody>
          <a:bodyPr wrap="none" lIns="0" tIns="0" rIns="0" bIns="0" rtlCol="0">
            <a:spAutoFit/>
          </a:bodyPr>
          <a:lstStyle/>
          <a:p>
            <a:r>
              <a:rPr lang="en-US" sz="1200" dirty="0" err="1"/>
              <a:t>cshl</a:t>
            </a:r>
            <a:endParaRPr lang="en-US" sz="1200" dirty="0"/>
          </a:p>
        </p:txBody>
      </p:sp>
      <p:sp>
        <p:nvSpPr>
          <p:cNvPr id="14" name="TextBox 13">
            <a:extLst>
              <a:ext uri="{FF2B5EF4-FFF2-40B4-BE49-F238E27FC236}">
                <a16:creationId xmlns="" xmlns:a16="http://schemas.microsoft.com/office/drawing/2014/main" id="{1653DB3F-96E6-9D45-8C69-00CE10E0D09A}"/>
              </a:ext>
            </a:extLst>
          </p:cNvPr>
          <p:cNvSpPr txBox="1"/>
          <p:nvPr/>
        </p:nvSpPr>
        <p:spPr>
          <a:xfrm>
            <a:off x="1691680" y="2812286"/>
            <a:ext cx="936104" cy="184666"/>
          </a:xfrm>
          <a:prstGeom prst="rect">
            <a:avLst/>
          </a:prstGeom>
          <a:solidFill>
            <a:srgbClr val="FFFFFF"/>
          </a:solidFill>
        </p:spPr>
        <p:txBody>
          <a:bodyPr wrap="square" lIns="0" tIns="0" rIns="0" bIns="0" rtlCol="0">
            <a:spAutoFit/>
          </a:bodyPr>
          <a:lstStyle/>
          <a:p>
            <a:r>
              <a:rPr lang="en-US" sz="1200" dirty="0"/>
              <a:t>Instance </a:t>
            </a:r>
            <a:r>
              <a:rPr lang="en-US" sz="1200" dirty="0" err="1"/>
              <a:t>ip</a:t>
            </a:r>
            <a:endParaRPr lang="en-US" sz="1200" dirty="0"/>
          </a:p>
        </p:txBody>
      </p:sp>
    </p:spTree>
    <p:extLst>
      <p:ext uri="{BB962C8B-B14F-4D97-AF65-F5344CB8AC3E}">
        <p14:creationId xmlns:p14="http://schemas.microsoft.com/office/powerpoint/2010/main" val="526512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dirty="0">
                <a:latin typeface="Calibri" charset="0"/>
                <a:ea typeface="ＭＳ Ｐゴシック" charset="0"/>
              </a:rPr>
              <a:t>Break</a:t>
            </a:r>
          </a:p>
        </p:txBody>
      </p:sp>
    </p:spTree>
    <p:extLst>
      <p:ext uri="{BB962C8B-B14F-4D97-AF65-F5344CB8AC3E}">
        <p14:creationId xmlns:p14="http://schemas.microsoft.com/office/powerpoint/2010/main" val="415926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a:t>Cloud computing providers</a:t>
            </a:r>
          </a:p>
        </p:txBody>
      </p:sp>
      <p:sp>
        <p:nvSpPr>
          <p:cNvPr id="5" name="Content Placeholder 2"/>
          <p:cNvSpPr>
            <a:spLocks noGrp="1"/>
          </p:cNvSpPr>
          <p:nvPr>
            <p:ph idx="1"/>
          </p:nvPr>
        </p:nvSpPr>
        <p:spPr>
          <a:xfrm>
            <a:off x="152400" y="1600200"/>
            <a:ext cx="8839200" cy="4724400"/>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Digital ocean</a:t>
            </a:r>
          </a:p>
          <a:p>
            <a:pPr lvl="1"/>
            <a:r>
              <a:rPr lang="en-US" dirty="0">
                <a:hlinkClick r:id="rId4"/>
              </a:rPr>
              <a:t>https://www.digitalocean.com/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10489</TotalTime>
  <Words>2620</Words>
  <Application>Microsoft Macintosh PowerPoint</Application>
  <PresentationFormat>On-screen Show (4:3)</PresentationFormat>
  <Paragraphs>266</Paragraphs>
  <Slides>58</Slides>
  <Notes>6</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Advanced Sequencing Technologies &amp; Applications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“Accessing the cloud” page</vt:lpstr>
      <vt:lpstr>Login to AWS console </vt:lpstr>
      <vt:lpstr>Select "EC2" service</vt:lpstr>
      <vt:lpstr>Launch a new Instance</vt:lpstr>
      <vt:lpstr>Choose an AMI – Find the CSHL SEQTEC 2018 AMI in the My AMIs</vt:lpstr>
      <vt:lpstr>Choose “m5.2xlarge”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“Name=KelsyCotto”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”cshl_2018_student"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Download .pem file to cshl directory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lpstr>Obtain the course SSH key file</vt:lpstr>
      <vt:lpstr>Logging into your instance (Windows)</vt:lpstr>
      <vt:lpstr>Logging into your instance (Windows)</vt:lpstr>
      <vt:lpstr>Logging into your instance (Windows)</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708</cp:revision>
  <cp:lastPrinted>2018-11-09T14:29:24Z</cp:lastPrinted>
  <dcterms:created xsi:type="dcterms:W3CDTF">2011-11-14T19:50:16Z</dcterms:created>
  <dcterms:modified xsi:type="dcterms:W3CDTF">2018-11-14T18:47:01Z</dcterms:modified>
</cp:coreProperties>
</file>